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5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D61A1-4551-045A-1536-87B4E02E0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Летняя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оздоровительная кампания</a:t>
            </a:r>
            <a:b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2024 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года в Чаа-Хольском кожууне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913017"/>
            <a:ext cx="11325497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1 июня 2024 года «День защиты детей»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102848"/>
            <a:ext cx="4904317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09" y="2102849"/>
            <a:ext cx="5590903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12 июня 2024 года  «ДЕНЬ РОССИИ»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7" y="2181225"/>
            <a:ext cx="4741816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09" y="2181225"/>
            <a:ext cx="535369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«День </a:t>
            </a:r>
            <a:r>
              <a:rPr lang="ru-RU" dirty="0">
                <a:latin typeface="Bookman Old Style" panose="02050604050505020204" pitchFamily="18" charset="0"/>
              </a:rPr>
              <a:t>памяти и </a:t>
            </a:r>
            <a:r>
              <a:rPr lang="ru-RU" dirty="0" smtClean="0">
                <a:latin typeface="Bookman Old Style" panose="02050604050505020204" pitchFamily="18" charset="0"/>
              </a:rPr>
              <a:t>скорби» -22 июня 2024 года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8" y="2128974"/>
            <a:ext cx="3800322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28974"/>
            <a:ext cx="618744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НОРМАТИВНО-ПРАВОВОЕ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7058"/>
          </a:xfrm>
        </p:spPr>
        <p:txBody>
          <a:bodyPr>
            <a:normAutofit/>
          </a:bodyPr>
          <a:lstStyle/>
          <a:p>
            <a:r>
              <a:rPr lang="ru-RU" sz="2000" dirty="0"/>
              <a:t>Постановление Правительства Республики Тыва от 07.12.2009 г. № 601 «О порядке организации отдыха и оздоровления детей в Республике Тыва»;</a:t>
            </a:r>
          </a:p>
          <a:p>
            <a:r>
              <a:rPr lang="ru-RU" sz="2000" dirty="0"/>
              <a:t>Комплекс мер по обеспечению организованного отдыха и оздоровления детей на 2019-2023 </a:t>
            </a:r>
            <a:r>
              <a:rPr lang="ru-RU" sz="2000" dirty="0" err="1"/>
              <a:t>гг</a:t>
            </a:r>
            <a:r>
              <a:rPr lang="ru-RU" sz="2000" dirty="0"/>
              <a:t>, утвержденный заместителем Председателя Правительства РФ Т. Голиковой от 28 февраля 2019 г. № 1814п-П8;</a:t>
            </a:r>
          </a:p>
          <a:p>
            <a:r>
              <a:rPr lang="ru-RU" sz="2000" dirty="0"/>
              <a:t>Постановление Правительства РТ от 23 марта 2015 года №137 «Об организации отдыха, оздоровления и занятости детей, находящихся в трудной жизненной ситуации, детей из многодетных и неполных семей за счет средств республиканского бюджета РТ»;</a:t>
            </a:r>
          </a:p>
          <a:p>
            <a:r>
              <a:rPr lang="ru-RU" sz="2000" dirty="0"/>
              <a:t>Приказ Министерства образования Республики Тыва №74-д от 26 января 2024г. «О подготовке к проведению летней оздоровительной кампании в 2024 году»;</a:t>
            </a:r>
          </a:p>
          <a:p>
            <a:r>
              <a:rPr lang="ru-RU" sz="2000" dirty="0"/>
              <a:t>Приказ Управления образования администрации </a:t>
            </a:r>
            <a:r>
              <a:rPr lang="ru-RU" sz="2000" dirty="0" err="1"/>
              <a:t>Чаа-Хольского</a:t>
            </a:r>
            <a:r>
              <a:rPr lang="ru-RU" sz="2000" dirty="0"/>
              <a:t> </a:t>
            </a:r>
            <a:r>
              <a:rPr lang="ru-RU" sz="2000" dirty="0" err="1"/>
              <a:t>кожууна</a:t>
            </a:r>
            <a:r>
              <a:rPr lang="ru-RU" sz="2000" dirty="0"/>
              <a:t>  № 82 от 14 февраля 2024 года «О подготовке к проведению летней оздоровительной кампании 2024 года». </a:t>
            </a:r>
          </a:p>
        </p:txBody>
      </p:sp>
    </p:spTree>
    <p:extLst>
      <p:ext uri="{BB962C8B-B14F-4D97-AF65-F5344CB8AC3E}">
        <p14:creationId xmlns:p14="http://schemas.microsoft.com/office/powerpoint/2010/main" val="15661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4BD7-5D07-F0C5-CE82-F78DD582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8904"/>
            <a:ext cx="11029616" cy="888105"/>
          </a:xfrm>
        </p:spPr>
        <p:txBody>
          <a:bodyPr>
            <a:normAutofit/>
          </a:bodyPr>
          <a:lstStyle/>
          <a:p>
            <a:r>
              <a:rPr lang="ru-RU" sz="3200" b="1" dirty="0"/>
              <a:t>Плановые показатели на 2024 год: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7C05B8-9093-176A-E054-025BECC8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060185"/>
              </p:ext>
            </p:extLst>
          </p:nvPr>
        </p:nvGraphicFramePr>
        <p:xfrm>
          <a:off x="768627" y="1948069"/>
          <a:ext cx="10614992" cy="4880864"/>
        </p:xfrm>
        <a:graphic>
          <a:graphicData uri="http://schemas.openxmlformats.org/drawingml/2006/table">
            <a:tbl>
              <a:tblPr firstRow="1" firstCol="1" bandRow="1"/>
              <a:tblGrid>
                <a:gridCol w="620702">
                  <a:extLst>
                    <a:ext uri="{9D8B030D-6E8A-4147-A177-3AD203B41FA5}">
                      <a16:colId xmlns:a16="http://schemas.microsoft.com/office/drawing/2014/main" val="44294515"/>
                    </a:ext>
                  </a:extLst>
                </a:gridCol>
                <a:gridCol w="3736754">
                  <a:extLst>
                    <a:ext uri="{9D8B030D-6E8A-4147-A177-3AD203B41FA5}">
                      <a16:colId xmlns:a16="http://schemas.microsoft.com/office/drawing/2014/main" val="3957968767"/>
                    </a:ext>
                  </a:extLst>
                </a:gridCol>
                <a:gridCol w="1248213">
                  <a:extLst>
                    <a:ext uri="{9D8B030D-6E8A-4147-A177-3AD203B41FA5}">
                      <a16:colId xmlns:a16="http://schemas.microsoft.com/office/drawing/2014/main" val="3567914149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2388885501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1867356254"/>
                    </a:ext>
                  </a:extLst>
                </a:gridCol>
                <a:gridCol w="2226367">
                  <a:extLst>
                    <a:ext uri="{9D8B030D-6E8A-4147-A177-3AD203B41FA5}">
                      <a16:colId xmlns:a16="http://schemas.microsoft.com/office/drawing/2014/main" val="2285243537"/>
                    </a:ext>
                  </a:extLst>
                </a:gridCol>
              </a:tblGrid>
              <a:tr h="601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ЛОУ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смена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смена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смена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905305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ЛОУ «Улыбка»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с. Чаа-Холь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544624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ЛОУ «Радость»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с. Ак-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Дуруг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26119"/>
                  </a:ext>
                </a:extLst>
              </a:tr>
              <a:tr h="455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«Солнышко» МБОУ СОШ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с.Булун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им.В.Х.Кара-оола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521890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с.Шанчы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41820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4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4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4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47137" marR="4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26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68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E4172-BBA3-7C35-D0DD-F5771817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Подготовка кадров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71258"/>
              </p:ext>
            </p:extLst>
          </p:nvPr>
        </p:nvGraphicFramePr>
        <p:xfrm>
          <a:off x="404950" y="2181225"/>
          <a:ext cx="11206025" cy="467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67">
                  <a:extLst>
                    <a:ext uri="{9D8B030D-6E8A-4147-A177-3AD203B41FA5}">
                      <a16:colId xmlns:a16="http://schemas.microsoft.com/office/drawing/2014/main" val="1144120487"/>
                    </a:ext>
                  </a:extLst>
                </a:gridCol>
                <a:gridCol w="3758843">
                  <a:extLst>
                    <a:ext uri="{9D8B030D-6E8A-4147-A177-3AD203B41FA5}">
                      <a16:colId xmlns:a16="http://schemas.microsoft.com/office/drawing/2014/main" val="484019393"/>
                    </a:ext>
                  </a:extLst>
                </a:gridCol>
                <a:gridCol w="2241205">
                  <a:extLst>
                    <a:ext uri="{9D8B030D-6E8A-4147-A177-3AD203B41FA5}">
                      <a16:colId xmlns:a16="http://schemas.microsoft.com/office/drawing/2014/main" val="403083484"/>
                    </a:ext>
                  </a:extLst>
                </a:gridCol>
                <a:gridCol w="2241205">
                  <a:extLst>
                    <a:ext uri="{9D8B030D-6E8A-4147-A177-3AD203B41FA5}">
                      <a16:colId xmlns:a16="http://schemas.microsoft.com/office/drawing/2014/main" val="1512608987"/>
                    </a:ext>
                  </a:extLst>
                </a:gridCol>
                <a:gridCol w="2241205">
                  <a:extLst>
                    <a:ext uri="{9D8B030D-6E8A-4147-A177-3AD203B41FA5}">
                      <a16:colId xmlns:a16="http://schemas.microsoft.com/office/drawing/2014/main" val="923798713"/>
                    </a:ext>
                  </a:extLst>
                </a:gridCol>
              </a:tblGrid>
              <a:tr h="62002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 ЛОУ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Педработники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Медработники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Обслуживающий</a:t>
                      </a:r>
                      <a:r>
                        <a:rPr lang="ru-RU" baseline="0" dirty="0"/>
                        <a:t> персонал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06002"/>
                  </a:ext>
                </a:extLst>
              </a:tr>
              <a:tr h="93791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ЛОУ «Улыбка»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с. Чаа-Холь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12133"/>
                  </a:ext>
                </a:extLst>
              </a:tr>
              <a:tr h="93791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ЛОУ «Радость»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с. Ак-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Дуруг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63105"/>
                  </a:ext>
                </a:extLst>
              </a:tr>
              <a:tr h="122233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«Солнышко» МБОУ СОШ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с.Булун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им.В.Х.Кара-оола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25634"/>
                  </a:ext>
                </a:extLst>
              </a:tr>
              <a:tr h="4074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с.Шанчы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689841"/>
                  </a:ext>
                </a:extLst>
              </a:tr>
              <a:tr h="4074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37" marR="471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5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3299-03F0-C63F-129F-0AE2A3F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Воспитательная работа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6C9B5-131A-FBDD-8755-57729CC1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Разработаны </a:t>
            </a: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планы мероприятий ЛОУ, посвященные Году семьи;</a:t>
            </a:r>
          </a:p>
          <a:p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Организованы </a:t>
            </a: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профильные смены «Движение первых», «Содружество Орлят»;</a:t>
            </a:r>
          </a:p>
          <a:p>
            <a:r>
              <a:rPr lang="ru-RU" sz="3900" b="1" i="0" dirty="0">
                <a:solidFill>
                  <a:schemeClr val="accent2">
                    <a:lumMod val="50000"/>
                  </a:schemeClr>
                </a:solidFill>
                <a:effectLst/>
                <a:latin typeface="YS Text"/>
              </a:rPr>
              <a:t>«7 шагов к лету» — это программа летней оздоровительной кампании.</a:t>
            </a:r>
            <a:endParaRPr lang="ru-RU" sz="3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01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D60CC-B288-315A-8015-6A4D7D7B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57809"/>
            <a:ext cx="11029616" cy="1709530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правонарушений среди обучающихся: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673F5-873F-855E-DB26-E793D1CB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358259" cy="453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15 апреля 2024 года на учете ПДН и КДН состоит 11 детей: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1.МБОУ СОШ им. Ш. Ч.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Чаа-Холь- ПДН 5;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МБОУ СОШ с. Ак-Дуруг-ПДН-1;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3.МБОУ СОШ с.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Булун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-Терек им. В.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Х.Кара-оола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ПДН-4;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МБОУ ООШ с.Шанчы-ПДН-1;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учетах- 8 детей: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МБОУ СОШ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им.Ш.Ч.Сат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с.Чаа-Холь-0;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МБОУ СОШ с.Ак-Дуруг-4;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МБОУ СОШ с.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Булун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-Терек им. В.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Х.Кара-оола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- 2;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МБОУ ООШ с.Шанчы-2;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9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96265-35CB-B4BE-292E-831ED303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Составлен реестр медицинских работников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24E7C1-547D-DDE3-3F55-08E6D3584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09936"/>
              </p:ext>
            </p:extLst>
          </p:nvPr>
        </p:nvGraphicFramePr>
        <p:xfrm>
          <a:off x="581192" y="2027584"/>
          <a:ext cx="11319261" cy="476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904">
                  <a:extLst>
                    <a:ext uri="{9D8B030D-6E8A-4147-A177-3AD203B41FA5}">
                      <a16:colId xmlns:a16="http://schemas.microsoft.com/office/drawing/2014/main" val="3916153605"/>
                    </a:ext>
                  </a:extLst>
                </a:gridCol>
                <a:gridCol w="2549186">
                  <a:extLst>
                    <a:ext uri="{9D8B030D-6E8A-4147-A177-3AD203B41FA5}">
                      <a16:colId xmlns:a16="http://schemas.microsoft.com/office/drawing/2014/main" val="1260648735"/>
                    </a:ext>
                  </a:extLst>
                </a:gridCol>
                <a:gridCol w="2388141">
                  <a:extLst>
                    <a:ext uri="{9D8B030D-6E8A-4147-A177-3AD203B41FA5}">
                      <a16:colId xmlns:a16="http://schemas.microsoft.com/office/drawing/2014/main" val="339123424"/>
                    </a:ext>
                  </a:extLst>
                </a:gridCol>
                <a:gridCol w="2074538">
                  <a:extLst>
                    <a:ext uri="{9D8B030D-6E8A-4147-A177-3AD203B41FA5}">
                      <a16:colId xmlns:a16="http://schemas.microsoft.com/office/drawing/2014/main" val="339330445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4216073172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1994545855"/>
                    </a:ext>
                  </a:extLst>
                </a:gridCol>
              </a:tblGrid>
              <a:tr h="610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№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Наименование ДОЛ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ФИО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Контактный телефон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Должность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Период работы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138361"/>
                  </a:ext>
                </a:extLst>
              </a:tr>
              <a:tr h="116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«Улыбка» МБОУ СОШ им.Ш.ч.сат с.Чаа-Холь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Отчурчап Оюрмаа Чинчин-ооловна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89232635073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82141"/>
                  </a:ext>
                </a:extLst>
              </a:tr>
              <a:tr h="78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«Радость» МБОУ СОШ с.Ак-Дуруг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Иргит Елена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Сайыт-ооловна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89133424803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58698"/>
                  </a:ext>
                </a:extLst>
              </a:tr>
              <a:tr h="1220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«Солнышко» МБОУ СОШ с.Булун-Терек им.В.Х.Кара-оола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Соскур-оол Салбакай Николаевна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89133499874 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245480"/>
                  </a:ext>
                </a:extLst>
              </a:tr>
              <a:tr h="887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ЛОУ «Дамырак»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с.Шанчы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Даржай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Алимаа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Очур-ооловна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89133532227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281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1 сезон </a:t>
            </a:r>
            <a:br>
              <a:rPr lang="ru-RU" b="1" dirty="0" smtClean="0"/>
            </a:br>
            <a:r>
              <a:rPr lang="ru-RU" b="1" dirty="0" smtClean="0"/>
              <a:t>с 2 июня по 22 июня 2024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1 сезон открылся:</a:t>
            </a:r>
          </a:p>
          <a:p>
            <a:r>
              <a:rPr lang="ru-RU" dirty="0"/>
              <a:t>в ЛОУ «Улыбка» МБОУ СОШ </a:t>
            </a:r>
            <a:r>
              <a:rPr lang="ru-RU" dirty="0" err="1"/>
              <a:t>им.Ш.Ч.Сат</a:t>
            </a:r>
            <a:r>
              <a:rPr lang="ru-RU" dirty="0"/>
              <a:t> </a:t>
            </a:r>
            <a:r>
              <a:rPr lang="ru-RU" dirty="0" err="1"/>
              <a:t>с.Чаа</a:t>
            </a:r>
            <a:r>
              <a:rPr lang="ru-RU" dirty="0"/>
              <a:t>-Холь 2 июня 2024г. с общим охватом 82 детей, направление – спортивно-оздоровительное; 11 работников из них: начальник 1, мед.работник-1, воспитатели-4, работники пищеблока-5;</a:t>
            </a:r>
          </a:p>
          <a:p>
            <a:r>
              <a:rPr lang="ru-RU" dirty="0"/>
              <a:t>     	в ЛОУ «Радость» МБОУ СОШ с. Ак-</a:t>
            </a:r>
            <a:r>
              <a:rPr lang="ru-RU" dirty="0" err="1"/>
              <a:t>Дуруг</a:t>
            </a:r>
            <a:r>
              <a:rPr lang="ru-RU" dirty="0"/>
              <a:t> 3 июня 2024г. с общим охватом 50 детей, направление -спортивно-оздоровительное; 8 работников из них: начальник 1, мед.работник-1, воспитатели-2, работники пищеблока-4;</a:t>
            </a:r>
          </a:p>
          <a:p>
            <a:r>
              <a:rPr lang="ru-RU" dirty="0"/>
              <a:t>в ЛОУ «Солнышко» МБОУ СОШ </a:t>
            </a:r>
            <a:r>
              <a:rPr lang="ru-RU" dirty="0" err="1"/>
              <a:t>с.Булун</a:t>
            </a:r>
            <a:r>
              <a:rPr lang="ru-RU" dirty="0"/>
              <a:t>-Терек </a:t>
            </a:r>
            <a:r>
              <a:rPr lang="ru-RU" dirty="0" err="1"/>
              <a:t>им.В.Х.Кара-оола</a:t>
            </a:r>
            <a:r>
              <a:rPr lang="ru-RU" dirty="0"/>
              <a:t> 3 июня 2024г. с общим охватом 50 детей, направление-спортивно-оздоровительное; 8 работников из них: начальник 1, мед.работник-1, воспитатели-2, работники пищеблока-4; </a:t>
            </a:r>
          </a:p>
          <a:p>
            <a:r>
              <a:rPr lang="ru-RU" dirty="0"/>
              <a:t>     	в ЛОУ «</a:t>
            </a:r>
            <a:r>
              <a:rPr lang="ru-RU" dirty="0" err="1"/>
              <a:t>Дамырак</a:t>
            </a:r>
            <a:r>
              <a:rPr lang="ru-RU" dirty="0"/>
              <a:t>» МБОУ ООШ с. </a:t>
            </a:r>
            <a:r>
              <a:rPr lang="ru-RU" dirty="0" err="1"/>
              <a:t>Шанчы</a:t>
            </a:r>
            <a:r>
              <a:rPr lang="ru-RU" dirty="0"/>
              <a:t> 3 июня 2024г с общим охватом 25 детей, направление -спортивно-оздоровительное; 6 работников из них: начальник 1, мед.работник-1, воспитатели-1, работники пищеблока-3.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830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достижения поставленных цели и задач разработаны и утверждены следующие документы: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воспитания лагеря дневного пребывания детей;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Календарь единых в период летних каникул (методические рекомендации).</a:t>
            </a:r>
            <a:endParaRPr lang="ru-RU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Планы мероприятий лагерей с профильным направлением (Орлята России);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Режим дня оздоровительного лагерей; 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Инструктажи. 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	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Воспитателями разработаны собственные планы работы отряд с учетом </a:t>
            </a:r>
            <a:r>
              <a:rPr lang="ru-RU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общелагерных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мероприятий.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о 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проведенной работе пришкольных 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лагерей 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ежедневно 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выставляются на 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</a:rPr>
              <a:t>сайтах школ и в социальных сетях  </a:t>
            </a:r>
            <a:r>
              <a:rPr lang="en-US" kern="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Vkontakte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algn="just">
              <a:spcAft>
                <a:spcPts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Всего проведены 84 мероприятий с общим </a:t>
            </a:r>
            <a:r>
              <a:rPr lang="ru-RU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охвтом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207 детей. </a:t>
            </a:r>
            <a:endParaRPr lang="ru-RU" dirty="0"/>
          </a:p>
          <a:p>
            <a:pPr marL="457200" algn="just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5604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261</TotalTime>
  <Words>619</Words>
  <Application>Microsoft Office PowerPoint</Application>
  <PresentationFormat>Широкоэкранный</PresentationFormat>
  <Paragraphs>149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Bookman Old Style</vt:lpstr>
      <vt:lpstr>Calibri</vt:lpstr>
      <vt:lpstr>Cambria Math</vt:lpstr>
      <vt:lpstr>Corbel</vt:lpstr>
      <vt:lpstr>Gill Sans MT</vt:lpstr>
      <vt:lpstr>Helvetica</vt:lpstr>
      <vt:lpstr>Times New Roman</vt:lpstr>
      <vt:lpstr>Wingdings 2</vt:lpstr>
      <vt:lpstr>YS Text</vt:lpstr>
      <vt:lpstr>Дивиденд</vt:lpstr>
      <vt:lpstr>Летняя оздоровительная кампания 2024  года в Чаа-Хольском кожууне</vt:lpstr>
      <vt:lpstr>НОРМАТИВНО-ПРАВОВОЕ ОБЕСПЕЧЕНИЕ</vt:lpstr>
      <vt:lpstr>Плановые показатели на 2024 год:</vt:lpstr>
      <vt:lpstr>Подготовка кадров:</vt:lpstr>
      <vt:lpstr>Воспитательная работа </vt:lpstr>
      <vt:lpstr>  Профилактика правонарушений среди обучающихся: </vt:lpstr>
      <vt:lpstr>Составлен реестр медицинских работников:</vt:lpstr>
      <vt:lpstr>1 сезон  с 2 июня по 22 июня 2024</vt:lpstr>
      <vt:lpstr>Для достижения поставленных цели и задач разработаны и утверждены следующие документы:</vt:lpstr>
      <vt:lpstr>1 июня 2024 года «День защиты детей»</vt:lpstr>
      <vt:lpstr>12 июня 2024 года  «ДЕНЬ РОССИИ»</vt:lpstr>
      <vt:lpstr>«День памяти и скорби» -22 июня 2024 года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летней оздоровительной кампании  2024  года в Чаа-Хольском кожууне</dc:title>
  <dc:creator>Субудай Сенги</dc:creator>
  <cp:lastModifiedBy>HP</cp:lastModifiedBy>
  <cp:revision>26</cp:revision>
  <dcterms:created xsi:type="dcterms:W3CDTF">2024-02-22T04:57:27Z</dcterms:created>
  <dcterms:modified xsi:type="dcterms:W3CDTF">2024-06-26T04:30:26Z</dcterms:modified>
</cp:coreProperties>
</file>